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538" r:id="rId5"/>
    <p:sldId id="559" r:id="rId6"/>
    <p:sldId id="568" r:id="rId7"/>
    <p:sldId id="569" r:id="rId8"/>
    <p:sldId id="570" r:id="rId9"/>
    <p:sldId id="561" r:id="rId10"/>
    <p:sldId id="560" r:id="rId11"/>
    <p:sldId id="563" r:id="rId12"/>
    <p:sldId id="562" r:id="rId13"/>
    <p:sldId id="517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2" autoAdjust="0"/>
    <p:restoredTop sz="72143" autoAdjust="0"/>
  </p:normalViewPr>
  <p:slideViewPr>
    <p:cSldViewPr>
      <p:cViewPr varScale="1">
        <p:scale>
          <a:sx n="76" d="100"/>
          <a:sy n="76" d="100"/>
        </p:scale>
        <p:origin x="704" y="200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20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06/06/18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06/06/18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200" dirty="0"/>
              <a:t>Social media 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Weather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Crowdedness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Venues open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Current 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Customer segment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Affordability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Preferences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7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forma SEMPRE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ponta</a:t>
            </a:r>
            <a:r>
              <a:rPr lang="en-US" dirty="0"/>
              <a:t>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74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36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rcRect l="81836" b="16529"/>
          <a:stretch>
            <a:fillRect/>
          </a:stretch>
        </p:blipFill>
        <p:spPr>
          <a:xfrm>
            <a:off x="11547791" y="213199"/>
            <a:ext cx="424363" cy="435069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Conector reto 49"/>
          <p:cNvSpPr/>
          <p:nvPr/>
        </p:nvSpPr>
        <p:spPr>
          <a:xfrm flipV="1">
            <a:off x="11568754" y="6587910"/>
            <a:ext cx="7" cy="155583"/>
          </a:xfrm>
          <a:prstGeom prst="line">
            <a:avLst/>
          </a:prstGeom>
          <a:solidFill>
            <a:srgbClr val="000000"/>
          </a:solidFill>
          <a:ln w="12700" cap="rnd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022" y="6555757"/>
            <a:ext cx="205737" cy="201421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81108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626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  <p:sldLayoutId id="214748381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rojects.invisionapp.com/d/main#/console/14483746/301212959/pre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projects.invisionapp.com/d/main#/console/14476411/301069496/preview" TargetMode="External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Copenhagen Hackathon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/>
              <a:t>Mia Mayer</a:t>
            </a:r>
          </a:p>
          <a:p>
            <a:pPr lvl="0"/>
            <a:r>
              <a:rPr lang="en-US" b="1" dirty="0"/>
              <a:t>Young Lee</a:t>
            </a:r>
          </a:p>
          <a:p>
            <a:pPr lvl="0"/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June 2018</a:t>
            </a: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4C8ACB3-92E7-416E-B1DC-7A6D28B8FF9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11504"/>
          <a:stretch/>
        </p:blipFill>
        <p:spPr>
          <a:xfrm>
            <a:off x="695400" y="260648"/>
            <a:ext cx="10297144" cy="708826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55C12A-73CF-432A-BF98-DD896761F988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39" y="1495403"/>
            <a:ext cx="594360" cy="561572"/>
            <a:chOff x="6230532" y="1335315"/>
            <a:chExt cx="1204015" cy="11375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AC0EE6-AF4D-4FFC-ADD2-B9AE896BF230}"/>
                </a:ext>
              </a:extLst>
            </p:cNvPr>
            <p:cNvSpPr/>
            <p:nvPr/>
          </p:nvSpPr>
          <p:spPr>
            <a:xfrm>
              <a:off x="6230532" y="1335315"/>
              <a:ext cx="1204015" cy="1137596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2" name="Text Placeholder 14">
              <a:extLst>
                <a:ext uri="{FF2B5EF4-FFF2-40B4-BE49-F238E27FC236}">
                  <a16:creationId xmlns:a16="http://schemas.microsoft.com/office/drawing/2014/main" id="{D60C1C9E-EE4C-4D47-992A-F334F34763F0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4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CE2E9A-D16D-4728-93E9-77D9F10FF84D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2155403"/>
            <a:ext cx="594360" cy="561572"/>
            <a:chOff x="6230534" y="1335315"/>
            <a:chExt cx="1204015" cy="1137595"/>
          </a:xfrm>
        </p:grpSpPr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1F4C00B1-EB37-4D8D-B087-B71901408CA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5" name="Text Placeholder 14">
              <a:extLst>
                <a:ext uri="{FF2B5EF4-FFF2-40B4-BE49-F238E27FC236}">
                  <a16:creationId xmlns:a16="http://schemas.microsoft.com/office/drawing/2014/main" id="{C4550218-B999-4F1E-AB75-81E61E844865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6695B8-A1F9-4BAF-B035-C9665FAD6B20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2815403"/>
            <a:ext cx="594360" cy="561572"/>
            <a:chOff x="6230534" y="1335315"/>
            <a:chExt cx="1204015" cy="1137595"/>
          </a:xfrm>
        </p:grpSpPr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08EBF9D7-5CEF-4192-B663-8C98BC244251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8" name="Text Placeholder 14">
              <a:extLst>
                <a:ext uri="{FF2B5EF4-FFF2-40B4-BE49-F238E27FC236}">
                  <a16:creationId xmlns:a16="http://schemas.microsoft.com/office/drawing/2014/main" id="{7A7F6C08-9BE8-4609-B27D-D68DDAB763A3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EEF4D5-4815-4248-AFF4-A3B0893BA6AE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3475403"/>
            <a:ext cx="594360" cy="561572"/>
            <a:chOff x="6230534" y="1335315"/>
            <a:chExt cx="1204015" cy="1137595"/>
          </a:xfrm>
        </p:grpSpPr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65F1E6A8-6715-4312-882B-77626481164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1" name="Text Placeholder 14">
              <a:extLst>
                <a:ext uri="{FF2B5EF4-FFF2-40B4-BE49-F238E27FC236}">
                  <a16:creationId xmlns:a16="http://schemas.microsoft.com/office/drawing/2014/main" id="{B95A5F15-CA62-4E49-8AEF-C1A9A0086C3F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594B11-398B-4F44-BD01-75E581F8C550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4135403"/>
            <a:ext cx="594360" cy="561572"/>
            <a:chOff x="6230534" y="1335315"/>
            <a:chExt cx="1204015" cy="1137595"/>
          </a:xfrm>
        </p:grpSpPr>
        <p:sp>
          <p:nvSpPr>
            <p:cNvPr id="33" name="Oval 20">
              <a:extLst>
                <a:ext uri="{FF2B5EF4-FFF2-40B4-BE49-F238E27FC236}">
                  <a16:creationId xmlns:a16="http://schemas.microsoft.com/office/drawing/2014/main" id="{17E8B294-1CC0-4A4C-85F9-C7DB5881222A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4" name="Text Placeholder 14">
              <a:extLst>
                <a:ext uri="{FF2B5EF4-FFF2-40B4-BE49-F238E27FC236}">
                  <a16:creationId xmlns:a16="http://schemas.microsoft.com/office/drawing/2014/main" id="{09E1C985-F8CD-41D6-8959-B41A3B9513A3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62761"/>
              <a:ext cx="887568" cy="4827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D570E1-278A-405C-87FB-5B84C24FB095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4795403"/>
            <a:ext cx="594360" cy="561572"/>
            <a:chOff x="6230534" y="1335315"/>
            <a:chExt cx="1204015" cy="1137595"/>
          </a:xfrm>
        </p:grpSpPr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D0AE255E-C288-43BF-AE52-2647828320B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37" name="Text Placeholder 14">
              <a:extLst>
                <a:ext uri="{FF2B5EF4-FFF2-40B4-BE49-F238E27FC236}">
                  <a16:creationId xmlns:a16="http://schemas.microsoft.com/office/drawing/2014/main" id="{03DFDE39-148C-4885-818F-2927D7807DFE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06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4F95F2-C547-4A56-9760-4988DBF39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75612" y="1501527"/>
            <a:ext cx="3708401" cy="555448"/>
          </a:xfrm>
        </p:spPr>
        <p:txBody>
          <a:bodyPr/>
          <a:lstStyle/>
          <a:p>
            <a:r>
              <a:rPr lang="en-US" dirty="0"/>
              <a:t>Data enrichment through questionnaires</a:t>
            </a:r>
            <a:endParaRPr lang="pt-PT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544D014-09CE-46F6-A989-1CB3245B2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75612" y="2160652"/>
            <a:ext cx="3708401" cy="555448"/>
          </a:xfrm>
        </p:spPr>
        <p:txBody>
          <a:bodyPr/>
          <a:lstStyle/>
          <a:p>
            <a:r>
              <a:rPr lang="en-US" dirty="0"/>
              <a:t>Better predictive accuracy of model</a:t>
            </a:r>
            <a:endParaRPr lang="pt-PT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2C7C3A7-798C-499D-9595-B4CD1642F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5612" y="2819777"/>
            <a:ext cx="3708401" cy="555448"/>
          </a:xfrm>
        </p:spPr>
        <p:txBody>
          <a:bodyPr/>
          <a:lstStyle/>
          <a:p>
            <a:r>
              <a:rPr lang="en-US" dirty="0"/>
              <a:t>Better segmentation</a:t>
            </a:r>
            <a:endParaRPr lang="pt-PT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4867C47-A71D-48FE-A678-2FE13B673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5612" y="3478902"/>
            <a:ext cx="3708401" cy="55544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prediction of satisfaction levels</a:t>
            </a:r>
            <a:endParaRPr lang="pt-PT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162456EA-B1FB-41DE-9377-7CF7BFB0B9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5612" y="4138027"/>
            <a:ext cx="3708401" cy="555448"/>
          </a:xfrm>
        </p:spPr>
        <p:txBody>
          <a:bodyPr/>
          <a:lstStyle/>
          <a:p>
            <a:r>
              <a:rPr lang="en-US" dirty="0" err="1"/>
              <a:t>Chatbot</a:t>
            </a:r>
            <a:endParaRPr lang="pt-PT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277F3960-F1C6-492E-BC78-9FFB78DD0C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5612" y="4797152"/>
            <a:ext cx="3708401" cy="555448"/>
          </a:xfrm>
        </p:spPr>
        <p:txBody>
          <a:bodyPr/>
          <a:lstStyle/>
          <a:p>
            <a:r>
              <a:rPr lang="en-US" dirty="0"/>
              <a:t>Real-time</a:t>
            </a:r>
            <a:endParaRPr lang="pt-PT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6AFFA32-E50C-4DAD-84C6-7A1E1076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4C41C-CF5E-DA41-A518-8E0DF2F88EB8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5523172"/>
            <a:ext cx="594360" cy="561572"/>
            <a:chOff x="6230534" y="1335315"/>
            <a:chExt cx="1204015" cy="1137595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22253E03-C818-B945-92EB-7C5B814B80CA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41" name="Text Placeholder 14">
              <a:extLst>
                <a:ext uri="{FF2B5EF4-FFF2-40B4-BE49-F238E27FC236}">
                  <a16:creationId xmlns:a16="http://schemas.microsoft.com/office/drawing/2014/main" id="{3CD6ED92-3BBD-8D4C-A716-7321BD614756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07</a:t>
              </a:r>
            </a:p>
          </p:txBody>
        </p:sp>
      </p:grp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D88E42F1-A4FB-E24D-90C0-9858F5B48998}"/>
              </a:ext>
            </a:extLst>
          </p:cNvPr>
          <p:cNvSpPr txBox="1">
            <a:spLocks/>
          </p:cNvSpPr>
          <p:nvPr/>
        </p:nvSpPr>
        <p:spPr>
          <a:xfrm>
            <a:off x="8075612" y="5524921"/>
            <a:ext cx="3708401" cy="5554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Augmented Reality (avoid uninstall)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80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3008" y="2996952"/>
            <a:ext cx="77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”Auto-generation of push notification for travelers and locals for a </a:t>
            </a:r>
            <a:r>
              <a:rPr lang="en-US" b="1" dirty="0">
                <a:solidFill>
                  <a:srgbClr val="FF0000"/>
                </a:solidFill>
              </a:rPr>
              <a:t>better and more customized experience for tourists</a:t>
            </a:r>
            <a:r>
              <a:rPr lang="en-US" dirty="0"/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4616" y="1984194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170149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36512"/>
              </p:ext>
            </p:extLst>
          </p:nvPr>
        </p:nvGraphicFramePr>
        <p:xfrm>
          <a:off x="911424" y="2041840"/>
          <a:ext cx="5366416" cy="2763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83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3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Push Notification</a:t>
                      </a:r>
                    </a:p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by location?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Tivoli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Bianca D'Alessandro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 Hall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History &amp;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Ny</a:t>
                      </a:r>
                      <a:r>
                        <a:rPr lang="en-US" dirty="0"/>
                        <a:t> Carlsberg </a:t>
                      </a:r>
                      <a:r>
                        <a:rPr lang="en-US" dirty="0" err="1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3590425"/>
            <a:ext cx="2241798" cy="2241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700" y="332656"/>
            <a:ext cx="3971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Solution</a:t>
            </a:r>
          </a:p>
          <a:p>
            <a:r>
              <a:rPr lang="en-US" sz="2800" dirty="0"/>
              <a:t>Framing the problem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24700" y="1772816"/>
            <a:ext cx="6192688" cy="3672408"/>
            <a:chOff x="1963802" y="1772816"/>
            <a:chExt cx="6192688" cy="36724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963802" y="1772816"/>
              <a:ext cx="6192688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963802" y="1772816"/>
              <a:ext cx="6045560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Does it relate to making</a:t>
            </a:r>
          </a:p>
          <a:p>
            <a:r>
              <a:rPr lang="en-US" b="1" dirty="0">
                <a:solidFill>
                  <a:srgbClr val="FF0000"/>
                </a:solidFill>
              </a:rPr>
              <a:t>Better and more customized experience for tourists</a:t>
            </a:r>
            <a:r>
              <a:rPr lang="en-US" dirty="0"/>
              <a:t>???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60496" y="2974886"/>
            <a:ext cx="14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really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72008"/>
              </p:ext>
            </p:extLst>
          </p:nvPr>
        </p:nvGraphicFramePr>
        <p:xfrm>
          <a:off x="911424" y="2041840"/>
          <a:ext cx="5328592" cy="3037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Push Notification</a:t>
                      </a:r>
                    </a:p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by TripAdvisor review</a:t>
                      </a:r>
                      <a:r>
                        <a:rPr lang="en-US" baseline="0" dirty="0"/>
                        <a:t> scores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Tivoli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Bianca D'Alessandro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 Hall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History &amp;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Ny</a:t>
                      </a:r>
                      <a:r>
                        <a:rPr lang="en-US" dirty="0"/>
                        <a:t> Carlsberg </a:t>
                      </a:r>
                      <a:r>
                        <a:rPr lang="en-US" dirty="0" err="1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24700" y="1772816"/>
            <a:ext cx="6192688" cy="3672408"/>
            <a:chOff x="1963802" y="1772816"/>
            <a:chExt cx="6192688" cy="36724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963802" y="1772816"/>
              <a:ext cx="6192688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963802" y="1772816"/>
              <a:ext cx="6045560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Does it relate to making</a:t>
            </a:r>
          </a:p>
          <a:p>
            <a:r>
              <a:rPr lang="en-US" b="1" dirty="0">
                <a:solidFill>
                  <a:srgbClr val="FF0000"/>
                </a:solidFill>
              </a:rPr>
              <a:t>Better and more customized experience for tourists</a:t>
            </a:r>
            <a:r>
              <a:rPr lang="en-US" dirty="0"/>
              <a:t>???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60496" y="2974886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4700" y="332656"/>
            <a:ext cx="4510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Solution</a:t>
            </a:r>
          </a:p>
          <a:p>
            <a:r>
              <a:rPr lang="en-US" sz="3200" dirty="0"/>
              <a:t>Framing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19019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68661"/>
              </p:ext>
            </p:extLst>
          </p:nvPr>
        </p:nvGraphicFramePr>
        <p:xfrm>
          <a:off x="911424" y="2204864"/>
          <a:ext cx="5328592" cy="2763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Push Notification</a:t>
                      </a:r>
                    </a:p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Satisfaction 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Tivoli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Bianca D'Alessandro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 Hall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History &amp;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Ny</a:t>
                      </a:r>
                      <a:r>
                        <a:rPr lang="en-US" dirty="0"/>
                        <a:t> Carlsberg </a:t>
                      </a:r>
                      <a:r>
                        <a:rPr lang="en-US" dirty="0" err="1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Does it relate to making</a:t>
            </a:r>
          </a:p>
          <a:p>
            <a:r>
              <a:rPr lang="en-US" b="1" dirty="0">
                <a:solidFill>
                  <a:srgbClr val="FF0000"/>
                </a:solidFill>
              </a:rPr>
              <a:t>Better and more customized experience for tourists</a:t>
            </a:r>
            <a:r>
              <a:rPr lang="en-US" dirty="0"/>
              <a:t>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700" y="1541191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Push notification scores tailored to customer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49238" y="6130028"/>
                <a:ext cx="7982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𝑤𝑒𝑎𝑡h𝑒𝑟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𝑡𝑖𝑚𝑒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𝑜𝑓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𝑑𝑎𝑦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𝑝𝑟𝑜𝑥𝑖𝑚𝑖𝑡𝑦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𝑜𝑛𝑙𝑖𝑛𝑒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𝑟𝑎𝑡𝑖𝑛𝑔𝑠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𝑣𝑖𝑠𝑖𝑡𝑒𝑑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𝑎𝑙𝑟𝑒𝑎𝑑𝑦</m:t>
                      </m:r>
                      <m:r>
                        <a:rPr lang="en-GB" b="0" i="1" smtClean="0">
                          <a:latin typeface="Cambria Math" charset="0"/>
                        </a:rPr>
                        <m:t>, 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38" y="6130028"/>
                <a:ext cx="7982955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144444" r="-382" b="-18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4700" y="5248574"/>
            <a:ext cx="531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built 2 machine learning models: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71464" y="5691788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49238" y="5701013"/>
                <a:ext cx="7318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𝑑𝑢𝑟𝑎𝑡𝑖𝑜𝑛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𝑜𝑓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𝑠𝑡𝑎𝑦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𝑎𝑔𝑒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𝑎𝑓𝑓𝑜𝑟𝑑𝑎𝑏𝑖𝑙𝑖𝑡𝑦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𝑝𝑙𝑎𝑐𝑒𝑠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𝑎𝑙𝑟𝑒𝑎𝑑𝑦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𝑣𝑖𝑠𝑖𝑡𝑒𝑑</m:t>
                      </m:r>
                      <m:r>
                        <a:rPr lang="en-GB" b="0" i="1" smtClean="0">
                          <a:latin typeface="Cambria Math" charset="0"/>
                        </a:rPr>
                        <m:t>, 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38" y="5701013"/>
                <a:ext cx="731841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3" t="-139130" r="-416" b="-18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511824" y="2854836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Best Option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4700" y="332656"/>
            <a:ext cx="4510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Solution</a:t>
            </a:r>
          </a:p>
          <a:p>
            <a:r>
              <a:rPr lang="en-US" sz="3200" dirty="0"/>
              <a:t>Framing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6777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373" y="-71997"/>
            <a:ext cx="724382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Rectangle"/>
          <p:cNvSpPr/>
          <p:nvPr/>
        </p:nvSpPr>
        <p:spPr>
          <a:xfrm>
            <a:off x="7335809" y="0"/>
            <a:ext cx="4873011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5" name="Rectangle"/>
          <p:cNvSpPr/>
          <p:nvPr/>
        </p:nvSpPr>
        <p:spPr>
          <a:xfrm>
            <a:off x="-8358" y="-28383"/>
            <a:ext cx="5753639" cy="691476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6" name="Rectangle"/>
          <p:cNvSpPr/>
          <p:nvPr/>
        </p:nvSpPr>
        <p:spPr>
          <a:xfrm rot="18900000">
            <a:off x="3660610" y="4436399"/>
            <a:ext cx="4873010" cy="488554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7" name="Rectangle"/>
          <p:cNvSpPr/>
          <p:nvPr/>
        </p:nvSpPr>
        <p:spPr>
          <a:xfrm rot="18900000">
            <a:off x="209326" y="993321"/>
            <a:ext cx="4873010" cy="488553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 rot="18900000">
            <a:off x="3660611" y="-2456846"/>
            <a:ext cx="4873010" cy="4885539"/>
          </a:xfrm>
          <a:prstGeom prst="rect">
            <a:avLst/>
          </a:prstGeom>
          <a:solidFill>
            <a:srgbClr val="2E74A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9" name="Rectangle"/>
          <p:cNvSpPr/>
          <p:nvPr/>
        </p:nvSpPr>
        <p:spPr>
          <a:xfrm rot="18900000">
            <a:off x="7101195" y="986230"/>
            <a:ext cx="4873010" cy="488554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20" name="Rectangle"/>
          <p:cNvSpPr/>
          <p:nvPr/>
        </p:nvSpPr>
        <p:spPr>
          <a:xfrm>
            <a:off x="4528923" y="1834689"/>
            <a:ext cx="3134154" cy="318862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21" name="Business Objectives &amp; Priorities"/>
          <p:cNvSpPr txBox="1"/>
          <p:nvPr/>
        </p:nvSpPr>
        <p:spPr>
          <a:xfrm>
            <a:off x="5200565" y="189415"/>
            <a:ext cx="179311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/>
              <a:t>Family Holiday</a:t>
            </a:r>
            <a:endParaRPr dirty="0"/>
          </a:p>
        </p:txBody>
      </p:sp>
      <p:sp>
        <p:nvSpPr>
          <p:cNvPr id="1022" name="Required Investment"/>
          <p:cNvSpPr txBox="1"/>
          <p:nvPr/>
        </p:nvSpPr>
        <p:spPr>
          <a:xfrm>
            <a:off x="2153689" y="2041016"/>
            <a:ext cx="100123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/>
              <a:t>Couples</a:t>
            </a:r>
          </a:p>
        </p:txBody>
      </p:sp>
      <p:sp>
        <p:nvSpPr>
          <p:cNvPr id="1023" name="Challenges &amp; Barriers"/>
          <p:cNvSpPr txBox="1"/>
          <p:nvPr/>
        </p:nvSpPr>
        <p:spPr>
          <a:xfrm>
            <a:off x="8474211" y="2041016"/>
            <a:ext cx="259622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/>
              <a:t>Businessman/woman</a:t>
            </a:r>
            <a:endParaRPr dirty="0"/>
          </a:p>
        </p:txBody>
      </p:sp>
      <p:sp>
        <p:nvSpPr>
          <p:cNvPr id="1024" name="Strategic AI Initiatives"/>
          <p:cNvSpPr txBox="1"/>
          <p:nvPr/>
        </p:nvSpPr>
        <p:spPr>
          <a:xfrm>
            <a:off x="5688359" y="5140552"/>
            <a:ext cx="81528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/>
              <a:t>Locals</a:t>
            </a:r>
            <a:endParaRPr dirty="0"/>
          </a:p>
        </p:txBody>
      </p:sp>
      <p:sp>
        <p:nvSpPr>
          <p:cNvPr id="1025" name="Business Cases"/>
          <p:cNvSpPr txBox="1"/>
          <p:nvPr/>
        </p:nvSpPr>
        <p:spPr>
          <a:xfrm>
            <a:off x="4640314" y="2813267"/>
            <a:ext cx="2913614" cy="1087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/>
              <a:t>Who are our customers?</a:t>
            </a:r>
          </a:p>
          <a:p>
            <a:r>
              <a:rPr lang="en-GB" b="0" dirty="0"/>
              <a:t>What are they looking for?</a:t>
            </a:r>
          </a:p>
          <a:p>
            <a:r>
              <a:rPr lang="en-GB" b="0" dirty="0"/>
              <a:t>What can we offer?</a:t>
            </a:r>
            <a:endParaRPr b="0" dirty="0"/>
          </a:p>
        </p:txBody>
      </p:sp>
      <p:sp>
        <p:nvSpPr>
          <p:cNvPr id="1027" name="Expenditure"/>
          <p:cNvSpPr txBox="1"/>
          <p:nvPr/>
        </p:nvSpPr>
        <p:spPr>
          <a:xfrm>
            <a:off x="1363713" y="2552632"/>
            <a:ext cx="2592288" cy="15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sz="1600" dirty="0"/>
              <a:t>Actively searching for romantic places</a:t>
            </a:r>
          </a:p>
          <a:p>
            <a:r>
              <a:rPr lang="en-GB" sz="1600" dirty="0"/>
              <a:t>Love couple activities</a:t>
            </a:r>
          </a:p>
          <a:p>
            <a:r>
              <a:rPr lang="en-GB" sz="1600" dirty="0"/>
              <a:t>Want a chance to escape?</a:t>
            </a:r>
            <a:endParaRPr sz="1600" dirty="0"/>
          </a:p>
        </p:txBody>
      </p:sp>
      <p:sp>
        <p:nvSpPr>
          <p:cNvPr id="1030" name="Revenue…"/>
          <p:cNvSpPr txBox="1"/>
          <p:nvPr/>
        </p:nvSpPr>
        <p:spPr>
          <a:xfrm>
            <a:off x="4632894" y="578793"/>
            <a:ext cx="2918424" cy="1087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Looking for a pleasant time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Planning ahead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Satisfy children</a:t>
            </a:r>
            <a:endParaRPr dirty="0"/>
          </a:p>
        </p:txBody>
      </p:sp>
      <p:sp>
        <p:nvSpPr>
          <p:cNvPr id="1031" name="Up-sell to existing clients…"/>
          <p:cNvSpPr txBox="1"/>
          <p:nvPr/>
        </p:nvSpPr>
        <p:spPr>
          <a:xfrm>
            <a:off x="4449131" y="5596342"/>
            <a:ext cx="3293764" cy="95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Let me know </a:t>
            </a:r>
            <a:r>
              <a:rPr lang="en-GB"/>
              <a:t>what’s happening </a:t>
            </a:r>
            <a:r>
              <a:rPr lang="en-GB" dirty="0"/>
              <a:t>real time to </a:t>
            </a:r>
            <a:r>
              <a:rPr lang="en-GB"/>
              <a:t>avoid traffic</a:t>
            </a:r>
            <a:endParaRPr lang="en-GB" dirty="0"/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lang="en-GB" dirty="0"/>
          </a:p>
        </p:txBody>
      </p:sp>
      <p:sp>
        <p:nvSpPr>
          <p:cNvPr id="1032" name="Lack of rotation…"/>
          <p:cNvSpPr txBox="1"/>
          <p:nvPr/>
        </p:nvSpPr>
        <p:spPr>
          <a:xfrm>
            <a:off x="7742895" y="2635134"/>
            <a:ext cx="4058863" cy="18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Busy </a:t>
            </a:r>
            <a:r>
              <a:rPr lang="mr-IN" dirty="0"/>
              <a:t>–</a:t>
            </a:r>
            <a:r>
              <a:rPr lang="en-GB" dirty="0"/>
              <a:t> pressed for time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Don’t bother me during working hours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/>
              <a:t>Seek key &amp; major tour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lang="en-GB" dirty="0"/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6528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1319" y="337202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Segmentation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045" y="5087435"/>
            <a:ext cx="280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Live Twitter Streaming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3738" y="508743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Google Places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699" y="5644756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TripAdvisor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9215" y="565195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Geospatial shapefiles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1638831" y="3900471"/>
            <a:ext cx="896602" cy="11358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4269" y="3372020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Feature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Engineering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11220" y="3372020"/>
            <a:ext cx="1860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Predict Satisfaction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5440" y="337202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Collected Data</a:t>
            </a:r>
          </a:p>
        </p:txBody>
      </p:sp>
      <p:sp>
        <p:nvSpPr>
          <p:cNvPr id="16" name="Right Arrow 15"/>
          <p:cNvSpPr/>
          <p:nvPr/>
        </p:nvSpPr>
        <p:spPr>
          <a:xfrm rot="16200000" flipH="1">
            <a:off x="4426286" y="2115589"/>
            <a:ext cx="912277" cy="113584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1940" y="563020"/>
            <a:ext cx="216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Temporal activity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86686" y="925147"/>
            <a:ext cx="3485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Venue crowdedness forecast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98827" y="1287274"/>
            <a:ext cx="320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Social media trends (NLP)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1940" y="1649025"/>
            <a:ext cx="186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Google ratings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5776" y="1649025"/>
            <a:ext cx="260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Deep neural network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5875" y="508743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Clustering groups of similar customer by </a:t>
            </a:r>
            <a:r>
              <a:rPr lang="en-US" dirty="0" err="1">
                <a:solidFill>
                  <a:srgbClr val="002060"/>
                </a:solidFill>
              </a:rPr>
              <a:t>behaviour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7312761" y="3900471"/>
            <a:ext cx="951572" cy="1135844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 flipH="1">
            <a:off x="9685179" y="2115590"/>
            <a:ext cx="912276" cy="113584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BE66F-EFA0-5847-9491-9B87E280967D}"/>
              </a:ext>
            </a:extLst>
          </p:cNvPr>
          <p:cNvSpPr txBox="1"/>
          <p:nvPr/>
        </p:nvSpPr>
        <p:spPr>
          <a:xfrm>
            <a:off x="150699" y="6199208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Weather forecast</a:t>
            </a:r>
          </a:p>
        </p:txBody>
      </p:sp>
    </p:spTree>
    <p:extLst>
      <p:ext uri="{BB962C8B-B14F-4D97-AF65-F5344CB8AC3E}">
        <p14:creationId xmlns:p14="http://schemas.microsoft.com/office/powerpoint/2010/main" val="12890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6" grpId="0" animBg="1"/>
      <p:bldP spid="17" grpId="0"/>
      <p:bldP spid="18" grpId="0"/>
      <p:bldP spid="19" grpId="0"/>
      <p:bldP spid="20" grpId="0"/>
      <p:bldP spid="22" grpId="0"/>
      <p:bldP spid="25" grpId="0"/>
      <p:bldP spid="26" grpId="0" animBg="1"/>
      <p:bldP spid="27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05FA69-5923-4BC1-95E2-9D7BB499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Demo!</a:t>
            </a:r>
            <a:endParaRPr lang="pt-PT" sz="36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03D9DB0-83F1-49FD-9F94-72AC98A5F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665917" y="164829"/>
            <a:ext cx="424356" cy="459624"/>
          </a:xfrm>
          <a:prstGeom prst="rect">
            <a:avLst/>
          </a:prstGeom>
        </p:spPr>
      </p:pic>
      <p:sp>
        <p:nvSpPr>
          <p:cNvPr id="17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439415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cxnSp>
        <p:nvCxnSpPr>
          <p:cNvPr id="1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7896200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AAD201-35F2-B446-923D-8BC46BC1D058}"/>
              </a:ext>
            </a:extLst>
          </p:cNvPr>
          <p:cNvSpPr txBox="1"/>
          <p:nvPr/>
        </p:nvSpPr>
        <p:spPr>
          <a:xfrm>
            <a:off x="551384" y="1917275"/>
            <a:ext cx="4176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linkClick r:id="rId6"/>
              </a:rPr>
              <a:t>App</a:t>
            </a:r>
            <a:endParaRPr lang="en-GB" sz="2800" b="1" dirty="0"/>
          </a:p>
          <a:p>
            <a:endParaRPr lang="en-GB" sz="2800" b="1" dirty="0"/>
          </a:p>
          <a:p>
            <a:r>
              <a:rPr lang="en-GB" sz="2800" b="1" dirty="0">
                <a:hlinkClick r:id="rId7"/>
              </a:rPr>
              <a:t>Push Notification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7775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79E04065-74E5-4131-BC96-1A39598A0C12}"/>
              </a:ext>
            </a:extLst>
          </p:cNvPr>
          <p:cNvGrpSpPr/>
          <p:nvPr/>
        </p:nvGrpSpPr>
        <p:grpSpPr>
          <a:xfrm>
            <a:off x="5808663" y="1700808"/>
            <a:ext cx="6532888" cy="4666348"/>
            <a:chOff x="883543" y="689078"/>
            <a:chExt cx="6261693" cy="4472637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A9DF974-7580-4718-8481-96496E692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43" y="689078"/>
              <a:ext cx="6261693" cy="4472637"/>
            </a:xfrm>
            <a:prstGeom prst="rect">
              <a:avLst/>
            </a:prstGeom>
          </p:spPr>
        </p:pic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7EDAE222-F6C2-434F-9B56-298061BF6F41}"/>
                </a:ext>
              </a:extLst>
            </p:cNvPr>
            <p:cNvSpPr/>
            <p:nvPr/>
          </p:nvSpPr>
          <p:spPr>
            <a:xfrm>
              <a:off x="1604754" y="1034925"/>
              <a:ext cx="4701211" cy="2622676"/>
            </a:xfrm>
            <a:prstGeom prst="rect">
              <a:avLst/>
            </a:prstGeom>
            <a:gradFill flip="none" rotWithShape="1">
              <a:gsLst>
                <a:gs pos="4400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343"/>
              <a:endParaRPr lang="pt-PT" sz="3599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692B28B0-FB92-4F95-884C-DA7D5007B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7408" y="3604317"/>
            <a:ext cx="1022803" cy="954000"/>
            <a:chOff x="-60" y="-50"/>
            <a:chExt cx="996" cy="929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3800201-B76E-4387-93B3-66E7B0DEA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3E3AD52-CA1F-4B13-AE74-51C0CAED4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3C8E4C47-C8D4-4FB2-9E44-7298884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3C9DD14-42D0-4F86-9EAC-88BC343D5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17" name="Freeform 26">
            <a:extLst>
              <a:ext uri="{FF2B5EF4-FFF2-40B4-BE49-F238E27FC236}">
                <a16:creationId xmlns:a16="http://schemas.microsoft.com/office/drawing/2014/main" id="{8D446F1C-33BB-410E-ACF0-1C2411FBD894}"/>
              </a:ext>
            </a:extLst>
          </p:cNvPr>
          <p:cNvSpPr>
            <a:spLocks/>
          </p:cNvSpPr>
          <p:nvPr/>
        </p:nvSpPr>
        <p:spPr bwMode="auto">
          <a:xfrm>
            <a:off x="770592" y="2579238"/>
            <a:ext cx="982654" cy="921076"/>
          </a:xfrm>
          <a:custGeom>
            <a:avLst/>
            <a:gdLst>
              <a:gd name="T0" fmla="*/ 60 w 422"/>
              <a:gd name="T1" fmla="*/ 309 h 395"/>
              <a:gd name="T2" fmla="*/ 101 w 422"/>
              <a:gd name="T3" fmla="*/ 59 h 395"/>
              <a:gd name="T4" fmla="*/ 362 w 422"/>
              <a:gd name="T5" fmla="*/ 96 h 395"/>
              <a:gd name="T6" fmla="*/ 314 w 422"/>
              <a:gd name="T7" fmla="*/ 336 h 395"/>
              <a:gd name="T8" fmla="*/ 60 w 422"/>
              <a:gd name="T9" fmla="*/ 30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2" h="395">
                <a:moveTo>
                  <a:pt x="60" y="309"/>
                </a:moveTo>
                <a:cubicBezTo>
                  <a:pt x="0" y="230"/>
                  <a:pt x="18" y="118"/>
                  <a:pt x="101" y="59"/>
                </a:cubicBezTo>
                <a:cubicBezTo>
                  <a:pt x="184" y="0"/>
                  <a:pt x="301" y="17"/>
                  <a:pt x="362" y="96"/>
                </a:cubicBezTo>
                <a:cubicBezTo>
                  <a:pt x="422" y="175"/>
                  <a:pt x="397" y="278"/>
                  <a:pt x="314" y="336"/>
                </a:cubicBezTo>
                <a:cubicBezTo>
                  <a:pt x="231" y="395"/>
                  <a:pt x="121" y="388"/>
                  <a:pt x="60" y="309"/>
                </a:cubicBezTo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5FF12984-E465-477E-BB01-F705B9C7E38E}"/>
              </a:ext>
            </a:extLst>
          </p:cNvPr>
          <p:cNvSpPr>
            <a:spLocks/>
          </p:cNvSpPr>
          <p:nvPr/>
        </p:nvSpPr>
        <p:spPr bwMode="auto">
          <a:xfrm>
            <a:off x="1000427" y="2861112"/>
            <a:ext cx="548135" cy="340850"/>
          </a:xfrm>
          <a:custGeom>
            <a:avLst/>
            <a:gdLst>
              <a:gd name="T0" fmla="*/ 227 w 235"/>
              <a:gd name="T1" fmla="*/ 68 h 146"/>
              <a:gd name="T2" fmla="*/ 167 w 235"/>
              <a:gd name="T3" fmla="*/ 40 h 146"/>
              <a:gd name="T4" fmla="*/ 108 w 235"/>
              <a:gd name="T5" fmla="*/ 2 h 146"/>
              <a:gd name="T6" fmla="*/ 48 w 235"/>
              <a:gd name="T7" fmla="*/ 50 h 146"/>
              <a:gd name="T8" fmla="*/ 1 w 235"/>
              <a:gd name="T9" fmla="*/ 88 h 146"/>
              <a:gd name="T10" fmla="*/ 1 w 235"/>
              <a:gd name="T11" fmla="*/ 88 h 146"/>
              <a:gd name="T12" fmla="*/ 94 w 235"/>
              <a:gd name="T13" fmla="*/ 134 h 146"/>
              <a:gd name="T14" fmla="*/ 94 w 235"/>
              <a:gd name="T15" fmla="*/ 134 h 146"/>
              <a:gd name="T16" fmla="*/ 203 w 235"/>
              <a:gd name="T17" fmla="*/ 112 h 146"/>
              <a:gd name="T18" fmla="*/ 226 w 235"/>
              <a:gd name="T19" fmla="*/ 115 h 146"/>
              <a:gd name="T20" fmla="*/ 227 w 235"/>
              <a:gd name="T21" fmla="*/ 6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" h="146">
                <a:moveTo>
                  <a:pt x="227" y="68"/>
                </a:moveTo>
                <a:cubicBezTo>
                  <a:pt x="218" y="46"/>
                  <a:pt x="195" y="33"/>
                  <a:pt x="167" y="40"/>
                </a:cubicBezTo>
                <a:cubicBezTo>
                  <a:pt x="167" y="40"/>
                  <a:pt x="154" y="0"/>
                  <a:pt x="108" y="2"/>
                </a:cubicBezTo>
                <a:cubicBezTo>
                  <a:pt x="72" y="4"/>
                  <a:pt x="51" y="29"/>
                  <a:pt x="48" y="50"/>
                </a:cubicBezTo>
                <a:cubicBezTo>
                  <a:pt x="30" y="46"/>
                  <a:pt x="0" y="59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3" y="146"/>
                  <a:pt x="77" y="138"/>
                  <a:pt x="94" y="134"/>
                </a:cubicBezTo>
                <a:cubicBezTo>
                  <a:pt x="94" y="134"/>
                  <a:pt x="94" y="134"/>
                  <a:pt x="94" y="134"/>
                </a:cubicBezTo>
                <a:cubicBezTo>
                  <a:pt x="118" y="132"/>
                  <a:pt x="158" y="112"/>
                  <a:pt x="203" y="112"/>
                </a:cubicBezTo>
                <a:cubicBezTo>
                  <a:pt x="212" y="112"/>
                  <a:pt x="219" y="113"/>
                  <a:pt x="226" y="115"/>
                </a:cubicBezTo>
                <a:cubicBezTo>
                  <a:pt x="231" y="103"/>
                  <a:pt x="235" y="87"/>
                  <a:pt x="227" y="6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pSp>
        <p:nvGrpSpPr>
          <p:cNvPr id="19" name="Group 30">
            <a:extLst>
              <a:ext uri="{FF2B5EF4-FFF2-40B4-BE49-F238E27FC236}">
                <a16:creationId xmlns:a16="http://schemas.microsoft.com/office/drawing/2014/main" id="{B30B8C63-8CA6-4DAC-9A4A-C37810C8F8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7408" y="4629396"/>
            <a:ext cx="985838" cy="921600"/>
            <a:chOff x="-223" y="-210"/>
            <a:chExt cx="3852" cy="3601"/>
          </a:xfrm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A82BE29C-60E0-456E-AD98-001B7FD1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1E58E2D5-F4D4-4ED4-86C3-7A3325A07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5B420DCF-96F9-4DDA-A9BC-B4A28C3A3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6497F936-DBBA-4E7A-A1BC-510C898AC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315422AE-4C60-4F19-9E4B-4FDB4F980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5AA0F-4EB5-4F14-BB22-1DEF39746A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Scalable solution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57E99-103D-4E60-86A5-31DE2D7B17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47528" y="4701404"/>
            <a:ext cx="3312368" cy="720080"/>
          </a:xfrm>
        </p:spPr>
        <p:txBody>
          <a:bodyPr/>
          <a:lstStyle/>
          <a:p>
            <a:r>
              <a:rPr lang="en-US" dirty="0"/>
              <a:t>Respecting privacy and security</a:t>
            </a:r>
            <a:endParaRPr lang="pt-PT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D4E5608B-6953-46AC-B3F2-71030BD64E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b="8397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986A7-6359-4C36-963B-12AA13155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847528" y="3653465"/>
            <a:ext cx="3312368" cy="720080"/>
          </a:xfrm>
        </p:spPr>
        <p:txBody>
          <a:bodyPr/>
          <a:lstStyle/>
          <a:p>
            <a:r>
              <a:rPr lang="en-US" dirty="0"/>
              <a:t>Near-time (&lt;1sec run time)</a:t>
            </a:r>
            <a:endParaRPr lang="pt-P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EE5D9E-3D70-42C7-9CC1-A418A235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pt-PT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16F266F-04BF-48FD-AE96-A6357BAEB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7408" y="1546272"/>
            <a:ext cx="985838" cy="928963"/>
            <a:chOff x="8033789" y="3838719"/>
            <a:chExt cx="510729" cy="481264"/>
          </a:xfrm>
        </p:grpSpPr>
        <p:sp>
          <p:nvSpPr>
            <p:cNvPr id="27" name="Freeform 176"/>
            <p:cNvSpPr>
              <a:spLocks/>
            </p:cNvSpPr>
            <p:nvPr/>
          </p:nvSpPr>
          <p:spPr bwMode="auto">
            <a:xfrm>
              <a:off x="8033789" y="3838719"/>
              <a:ext cx="510729" cy="481264"/>
            </a:xfrm>
            <a:custGeom>
              <a:avLst/>
              <a:gdLst>
                <a:gd name="T0" fmla="*/ 62 w 430"/>
                <a:gd name="T1" fmla="*/ 314 h 402"/>
                <a:gd name="T2" fmla="*/ 103 w 430"/>
                <a:gd name="T3" fmla="*/ 60 h 402"/>
                <a:gd name="T4" fmla="*/ 368 w 430"/>
                <a:gd name="T5" fmla="*/ 97 h 402"/>
                <a:gd name="T6" fmla="*/ 320 w 430"/>
                <a:gd name="T7" fmla="*/ 342 h 402"/>
                <a:gd name="T8" fmla="*/ 62 w 430"/>
                <a:gd name="T9" fmla="*/ 31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02">
                  <a:moveTo>
                    <a:pt x="62" y="314"/>
                  </a:moveTo>
                  <a:cubicBezTo>
                    <a:pt x="0" y="234"/>
                    <a:pt x="18" y="120"/>
                    <a:pt x="103" y="60"/>
                  </a:cubicBezTo>
                  <a:cubicBezTo>
                    <a:pt x="188" y="0"/>
                    <a:pt x="306" y="17"/>
                    <a:pt x="368" y="97"/>
                  </a:cubicBezTo>
                  <a:cubicBezTo>
                    <a:pt x="430" y="178"/>
                    <a:pt x="405" y="282"/>
                    <a:pt x="320" y="342"/>
                  </a:cubicBezTo>
                  <a:cubicBezTo>
                    <a:pt x="235" y="402"/>
                    <a:pt x="123" y="395"/>
                    <a:pt x="62" y="3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77"/>
            <p:cNvSpPr>
              <a:spLocks noChangeArrowheads="1"/>
            </p:cNvSpPr>
            <p:nvPr/>
          </p:nvSpPr>
          <p:spPr bwMode="auto">
            <a:xfrm>
              <a:off x="8114327" y="4052832"/>
              <a:ext cx="90360" cy="8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8"/>
            <p:cNvSpPr>
              <a:spLocks/>
            </p:cNvSpPr>
            <p:nvPr/>
          </p:nvSpPr>
          <p:spPr bwMode="auto">
            <a:xfrm>
              <a:off x="8290135" y="3932025"/>
              <a:ext cx="101163" cy="96253"/>
            </a:xfrm>
            <a:custGeom>
              <a:avLst/>
              <a:gdLst>
                <a:gd name="T0" fmla="*/ 75 w 85"/>
                <a:gd name="T1" fmla="*/ 21 h 80"/>
                <a:gd name="T2" fmla="*/ 60 w 85"/>
                <a:gd name="T3" fmla="*/ 70 h 80"/>
                <a:gd name="T4" fmla="*/ 10 w 85"/>
                <a:gd name="T5" fmla="*/ 59 h 80"/>
                <a:gd name="T6" fmla="*/ 25 w 85"/>
                <a:gd name="T7" fmla="*/ 11 h 80"/>
                <a:gd name="T8" fmla="*/ 75 w 85"/>
                <a:gd name="T9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75" y="21"/>
                  </a:moveTo>
                  <a:cubicBezTo>
                    <a:pt x="85" y="38"/>
                    <a:pt x="78" y="59"/>
                    <a:pt x="60" y="70"/>
                  </a:cubicBezTo>
                  <a:cubicBezTo>
                    <a:pt x="42" y="80"/>
                    <a:pt x="19" y="76"/>
                    <a:pt x="10" y="59"/>
                  </a:cubicBezTo>
                  <a:cubicBezTo>
                    <a:pt x="0" y="43"/>
                    <a:pt x="7" y="21"/>
                    <a:pt x="25" y="11"/>
                  </a:cubicBezTo>
                  <a:cubicBezTo>
                    <a:pt x="44" y="0"/>
                    <a:pt x="66" y="5"/>
                    <a:pt x="75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9"/>
            <p:cNvSpPr>
              <a:spLocks/>
            </p:cNvSpPr>
            <p:nvPr/>
          </p:nvSpPr>
          <p:spPr bwMode="auto">
            <a:xfrm>
              <a:off x="8185043" y="4067565"/>
              <a:ext cx="78574" cy="26519"/>
            </a:xfrm>
            <a:custGeom>
              <a:avLst/>
              <a:gdLst>
                <a:gd name="T0" fmla="*/ 62 w 66"/>
                <a:gd name="T1" fmla="*/ 11 h 22"/>
                <a:gd name="T2" fmla="*/ 6 w 66"/>
                <a:gd name="T3" fmla="*/ 21 h 22"/>
                <a:gd name="T4" fmla="*/ 1 w 66"/>
                <a:gd name="T5" fmla="*/ 18 h 22"/>
                <a:gd name="T6" fmla="*/ 1 w 66"/>
                <a:gd name="T7" fmla="*/ 17 h 22"/>
                <a:gd name="T8" fmla="*/ 4 w 66"/>
                <a:gd name="T9" fmla="*/ 11 h 22"/>
                <a:gd name="T10" fmla="*/ 60 w 66"/>
                <a:gd name="T11" fmla="*/ 1 h 22"/>
                <a:gd name="T12" fmla="*/ 65 w 66"/>
                <a:gd name="T13" fmla="*/ 4 h 22"/>
                <a:gd name="T14" fmla="*/ 65 w 66"/>
                <a:gd name="T15" fmla="*/ 5 h 22"/>
                <a:gd name="T16" fmla="*/ 62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2" y="1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2" y="12"/>
                    <a:pt x="4" y="1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2"/>
                    <a:pt x="65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8"/>
                    <a:pt x="64" y="10"/>
                    <a:pt x="62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0"/>
            <p:cNvSpPr>
              <a:spLocks/>
            </p:cNvSpPr>
            <p:nvPr/>
          </p:nvSpPr>
          <p:spPr bwMode="auto">
            <a:xfrm>
              <a:off x="8269510" y="4003724"/>
              <a:ext cx="55002" cy="65806"/>
            </a:xfrm>
            <a:custGeom>
              <a:avLst/>
              <a:gdLst>
                <a:gd name="T0" fmla="*/ 44 w 46"/>
                <a:gd name="T1" fmla="*/ 9 h 55"/>
                <a:gd name="T2" fmla="*/ 9 w 46"/>
                <a:gd name="T3" fmla="*/ 53 h 55"/>
                <a:gd name="T4" fmla="*/ 3 w 46"/>
                <a:gd name="T5" fmla="*/ 54 h 55"/>
                <a:gd name="T6" fmla="*/ 2 w 46"/>
                <a:gd name="T7" fmla="*/ 53 h 55"/>
                <a:gd name="T8" fmla="*/ 1 w 46"/>
                <a:gd name="T9" fmla="*/ 47 h 55"/>
                <a:gd name="T10" fmla="*/ 36 w 46"/>
                <a:gd name="T11" fmla="*/ 2 h 55"/>
                <a:gd name="T12" fmla="*/ 42 w 46"/>
                <a:gd name="T13" fmla="*/ 2 h 55"/>
                <a:gd name="T14" fmla="*/ 43 w 46"/>
                <a:gd name="T15" fmla="*/ 2 h 55"/>
                <a:gd name="T16" fmla="*/ 44 w 46"/>
                <a:gd name="T17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5">
                  <a:moveTo>
                    <a:pt x="44" y="9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8" y="55"/>
                    <a:pt x="5" y="55"/>
                    <a:pt x="3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49"/>
                    <a:pt x="1" y="4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7" y="0"/>
                    <a:pt x="40" y="0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4"/>
                    <a:pt x="46" y="7"/>
                    <a:pt x="44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"/>
            <p:cNvSpPr>
              <a:spLocks/>
            </p:cNvSpPr>
            <p:nvPr/>
          </p:nvSpPr>
          <p:spPr bwMode="auto">
            <a:xfrm>
              <a:off x="8272456" y="4074440"/>
              <a:ext cx="59912" cy="59913"/>
            </a:xfrm>
            <a:custGeom>
              <a:avLst/>
              <a:gdLst>
                <a:gd name="T0" fmla="*/ 9 w 51"/>
                <a:gd name="T1" fmla="*/ 1 h 50"/>
                <a:gd name="T2" fmla="*/ 49 w 51"/>
                <a:gd name="T3" fmla="*/ 41 h 50"/>
                <a:gd name="T4" fmla="*/ 49 w 51"/>
                <a:gd name="T5" fmla="*/ 48 h 50"/>
                <a:gd name="T6" fmla="*/ 48 w 51"/>
                <a:gd name="T7" fmla="*/ 49 h 50"/>
                <a:gd name="T8" fmla="*/ 42 w 51"/>
                <a:gd name="T9" fmla="*/ 49 h 50"/>
                <a:gd name="T10" fmla="*/ 2 w 51"/>
                <a:gd name="T11" fmla="*/ 9 h 50"/>
                <a:gd name="T12" fmla="*/ 2 w 51"/>
                <a:gd name="T13" fmla="*/ 2 h 50"/>
                <a:gd name="T14" fmla="*/ 3 w 51"/>
                <a:gd name="T15" fmla="*/ 1 h 50"/>
                <a:gd name="T16" fmla="*/ 9 w 51"/>
                <a:gd name="T1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0">
                  <a:moveTo>
                    <a:pt x="9" y="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51" y="43"/>
                    <a:pt x="51" y="46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50"/>
                    <a:pt x="44" y="50"/>
                    <a:pt x="42" y="4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2"/>
            <p:cNvSpPr>
              <a:spLocks/>
            </p:cNvSpPr>
            <p:nvPr/>
          </p:nvSpPr>
          <p:spPr bwMode="auto">
            <a:xfrm>
              <a:off x="8234152" y="4032207"/>
              <a:ext cx="72681" cy="73663"/>
            </a:xfrm>
            <a:custGeom>
              <a:avLst/>
              <a:gdLst>
                <a:gd name="T0" fmla="*/ 59 w 61"/>
                <a:gd name="T1" fmla="*/ 27 h 61"/>
                <a:gd name="T2" fmla="*/ 35 w 61"/>
                <a:gd name="T3" fmla="*/ 59 h 61"/>
                <a:gd name="T4" fmla="*/ 2 w 61"/>
                <a:gd name="T5" fmla="*/ 35 h 61"/>
                <a:gd name="T6" fmla="*/ 27 w 61"/>
                <a:gd name="T7" fmla="*/ 2 h 61"/>
                <a:gd name="T8" fmla="*/ 59 w 61"/>
                <a:gd name="T9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59" y="27"/>
                  </a:moveTo>
                  <a:cubicBezTo>
                    <a:pt x="61" y="42"/>
                    <a:pt x="50" y="57"/>
                    <a:pt x="35" y="59"/>
                  </a:cubicBezTo>
                  <a:cubicBezTo>
                    <a:pt x="19" y="61"/>
                    <a:pt x="4" y="50"/>
                    <a:pt x="2" y="35"/>
                  </a:cubicBezTo>
                  <a:cubicBezTo>
                    <a:pt x="0" y="19"/>
                    <a:pt x="11" y="4"/>
                    <a:pt x="27" y="2"/>
                  </a:cubicBezTo>
                  <a:cubicBezTo>
                    <a:pt x="42" y="0"/>
                    <a:pt x="57" y="11"/>
                    <a:pt x="5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3"/>
            <p:cNvSpPr>
              <a:spLocks/>
            </p:cNvSpPr>
            <p:nvPr/>
          </p:nvSpPr>
          <p:spPr bwMode="auto">
            <a:xfrm>
              <a:off x="8296028" y="4101941"/>
              <a:ext cx="113932" cy="107057"/>
            </a:xfrm>
            <a:custGeom>
              <a:avLst/>
              <a:gdLst>
                <a:gd name="T0" fmla="*/ 91 w 96"/>
                <a:gd name="T1" fmla="*/ 33 h 89"/>
                <a:gd name="T2" fmla="*/ 58 w 96"/>
                <a:gd name="T3" fmla="*/ 83 h 89"/>
                <a:gd name="T4" fmla="*/ 5 w 96"/>
                <a:gd name="T5" fmla="*/ 55 h 89"/>
                <a:gd name="T6" fmla="*/ 38 w 96"/>
                <a:gd name="T7" fmla="*/ 6 h 89"/>
                <a:gd name="T8" fmla="*/ 91 w 96"/>
                <a:gd name="T9" fmla="*/ 3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91" y="33"/>
                  </a:moveTo>
                  <a:cubicBezTo>
                    <a:pt x="96" y="55"/>
                    <a:pt x="82" y="77"/>
                    <a:pt x="58" y="83"/>
                  </a:cubicBezTo>
                  <a:cubicBezTo>
                    <a:pt x="34" y="89"/>
                    <a:pt x="10" y="77"/>
                    <a:pt x="5" y="55"/>
                  </a:cubicBezTo>
                  <a:cubicBezTo>
                    <a:pt x="0" y="34"/>
                    <a:pt x="14" y="12"/>
                    <a:pt x="38" y="6"/>
                  </a:cubicBezTo>
                  <a:cubicBezTo>
                    <a:pt x="62" y="0"/>
                    <a:pt x="85" y="12"/>
                    <a:pt x="9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8F05AA0F-4EB5-4F14-BB22-1DEF39746A7F}"/>
              </a:ext>
            </a:extLst>
          </p:cNvPr>
          <p:cNvSpPr txBox="1">
            <a:spLocks/>
          </p:cNvSpPr>
          <p:nvPr/>
        </p:nvSpPr>
        <p:spPr>
          <a:xfrm>
            <a:off x="1849732" y="1678202"/>
            <a:ext cx="3312368" cy="72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Powered by AI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4657513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67ECBA3F-D0D1-DA4E-89FB-999E14FBD3BB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6AE9DDE0-BA1F-D847-B461-84A749376C49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5EC1B102-5CDB-2840-9BD2-2DCC62491B3E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EA282472-4B85-A942-92D4-3E0003F2D534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Capgemini</Template>
  <TotalTime>160</TotalTime>
  <Words>418</Words>
  <Application>Microsoft Macintosh PowerPoint</Application>
  <PresentationFormat>Widescreen</PresentationFormat>
  <Paragraphs>135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Cambria</vt:lpstr>
      <vt:lpstr>Cambria Math</vt:lpstr>
      <vt:lpstr>Georgia</vt:lpstr>
      <vt:lpstr>Segoe UI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Results</vt:lpstr>
      <vt:lpstr>Future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Young Lee</dc:creator>
  <cp:lastModifiedBy>Mayer, Mia</cp:lastModifiedBy>
  <cp:revision>36</cp:revision>
  <dcterms:created xsi:type="dcterms:W3CDTF">2018-06-05T12:25:53Z</dcterms:created>
  <dcterms:modified xsi:type="dcterms:W3CDTF">2018-06-06T11:44:48Z</dcterms:modified>
</cp:coreProperties>
</file>